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97" r:id="rId2"/>
    <p:sldId id="299"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p:restoredTop sz="94679"/>
  </p:normalViewPr>
  <p:slideViewPr>
    <p:cSldViewPr snapToGrid="0">
      <p:cViewPr varScale="1">
        <p:scale>
          <a:sx n="112" d="100"/>
          <a:sy n="112" d="100"/>
        </p:scale>
        <p:origin x="4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A6634-4D06-E54E-A8B8-03C3EDAE331B}" type="datetimeFigureOut">
              <a:rPr lang="nl-NL" smtClean="0"/>
              <a:t>26-06-2025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86A9A-27EA-FE4C-868A-E2B9C6DD7346}" type="slidenum">
              <a:rPr lang="nl-NL" smtClean="0"/>
              <a:t>‹nr.›</a:t>
            </a:fld>
            <a:endParaRPr lang="nl-NL"/>
          </a:p>
        </p:txBody>
      </p:sp>
    </p:spTree>
    <p:extLst>
      <p:ext uri="{BB962C8B-B14F-4D97-AF65-F5344CB8AC3E}">
        <p14:creationId xmlns:p14="http://schemas.microsoft.com/office/powerpoint/2010/main" val="418954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2025 is onze bedoeling conform het IPSO kader als volgt</a:t>
            </a:r>
          </a:p>
        </p:txBody>
      </p:sp>
      <p:sp>
        <p:nvSpPr>
          <p:cNvPr id="4" name="Tijdelijke aanduiding voor dianummer 3"/>
          <p:cNvSpPr>
            <a:spLocks noGrp="1"/>
          </p:cNvSpPr>
          <p:nvPr>
            <p:ph type="sldNum" sz="quarter" idx="5"/>
          </p:nvPr>
        </p:nvSpPr>
        <p:spPr/>
        <p:txBody>
          <a:bodyPr/>
          <a:lstStyle/>
          <a:p>
            <a:fld id="{27A83EEF-0165-7E47-97A0-4D703B430AC3}" type="slidenum">
              <a:rPr lang="nl-NL" smtClean="0"/>
              <a:t>2</a:t>
            </a:fld>
            <a:endParaRPr lang="nl-NL"/>
          </a:p>
        </p:txBody>
      </p:sp>
    </p:spTree>
    <p:extLst>
      <p:ext uri="{BB962C8B-B14F-4D97-AF65-F5344CB8AC3E}">
        <p14:creationId xmlns:p14="http://schemas.microsoft.com/office/powerpoint/2010/main" val="72619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F1F5B-CF97-4D80-468F-F9827105A4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A076328-A3FA-3DD4-C1F9-0C7798AEE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AF1ECF2-077C-EA9D-03E3-BF6E06507657}"/>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5" name="Tijdelijke aanduiding voor voettekst 4">
            <a:extLst>
              <a:ext uri="{FF2B5EF4-FFF2-40B4-BE49-F238E27FC236}">
                <a16:creationId xmlns:a16="http://schemas.microsoft.com/office/drawing/2014/main" id="{2B027F1D-65CD-2B15-E828-25CE91C5F5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233A03-33F4-5A1C-2587-288E05295C53}"/>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340863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FF199-1DE3-E773-6FD2-A1FA864DF14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8DC45DD-59B1-42DC-4556-3178B5312AB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B1A237-32BB-287B-76E8-0A175A3687AA}"/>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5" name="Tijdelijke aanduiding voor voettekst 4">
            <a:extLst>
              <a:ext uri="{FF2B5EF4-FFF2-40B4-BE49-F238E27FC236}">
                <a16:creationId xmlns:a16="http://schemas.microsoft.com/office/drawing/2014/main" id="{2C611F80-63B2-FE63-53AB-6E12F193D1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408D80-DC3F-DFF7-1068-A8D35921AE5B}"/>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141584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1FB177D-3C7D-2562-BEAA-9A997E8B96F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08E1B1-B652-E848-CACB-CE1B549930F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0322AE-02A5-4425-836F-664C2BA74F9B}"/>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5" name="Tijdelijke aanduiding voor voettekst 4">
            <a:extLst>
              <a:ext uri="{FF2B5EF4-FFF2-40B4-BE49-F238E27FC236}">
                <a16:creationId xmlns:a16="http://schemas.microsoft.com/office/drawing/2014/main" id="{1490BE9F-F5A8-A786-93ED-E0F648FB7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5C23DE-F825-3AFB-9603-22B8D46DD7D1}"/>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4313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82DFE-85AF-C1F9-2ADA-F488FC6EA0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F07BBB-0639-AA69-D444-720BB5FFFE1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B0A3A3-B2D7-55FD-C4E5-23AFCC39BE70}"/>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5" name="Tijdelijke aanduiding voor voettekst 4">
            <a:extLst>
              <a:ext uri="{FF2B5EF4-FFF2-40B4-BE49-F238E27FC236}">
                <a16:creationId xmlns:a16="http://schemas.microsoft.com/office/drawing/2014/main" id="{B00E6547-ABDB-E4AE-A29F-975CF3C858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EFBBE6-A31A-3A7D-4985-5DEA76F468A4}"/>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358701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52AB3-DD97-066B-582B-0B0F468F284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9C1C7E1-4822-466A-F4C8-2EF85F2220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FCB3F4-559B-6DFF-BE8F-AF5B5A374279}"/>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5" name="Tijdelijke aanduiding voor voettekst 4">
            <a:extLst>
              <a:ext uri="{FF2B5EF4-FFF2-40B4-BE49-F238E27FC236}">
                <a16:creationId xmlns:a16="http://schemas.microsoft.com/office/drawing/2014/main" id="{78E56A77-0A29-1E3D-B81D-257F1AD0FA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57BC5-8145-02D7-5B03-7F75853F180B}"/>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284492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FB0A4-298A-D044-C92F-5BF061E0CD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04E2AF-2513-51EF-A79D-5677A09ABE2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CFCF9F0-37EC-8DE0-0E18-6E465156113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7991B39-4060-DDF2-5471-1AFE0CF6F0CA}"/>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6" name="Tijdelijke aanduiding voor voettekst 5">
            <a:extLst>
              <a:ext uri="{FF2B5EF4-FFF2-40B4-BE49-F238E27FC236}">
                <a16:creationId xmlns:a16="http://schemas.microsoft.com/office/drawing/2014/main" id="{7E04785A-65FB-0072-4A9F-BE4217CE83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9ECACA-E0C3-8A84-04DD-47117787DE1E}"/>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225189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4F416-090E-B684-5339-86A3850EE60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B17F974-A794-DCA4-4801-9707CA8A1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4F29376-E6A3-A8A4-5603-80AAD01CD8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72BE6BD-C6AB-E764-144A-B854C36C4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510A260-6963-6A78-9C75-2113A60C5ED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F19D62-4852-548A-6BCF-1581EAC16812}"/>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8" name="Tijdelijke aanduiding voor voettekst 7">
            <a:extLst>
              <a:ext uri="{FF2B5EF4-FFF2-40B4-BE49-F238E27FC236}">
                <a16:creationId xmlns:a16="http://schemas.microsoft.com/office/drawing/2014/main" id="{197C5F76-38B1-9AAE-82BD-948C901D570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CCB3695-6037-7AB2-6329-644AD5F2058F}"/>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127049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B65EC-31D2-780A-2EC8-1268D31D02C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342D1F2-3B4B-A726-9840-19FFAEEAB27B}"/>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4" name="Tijdelijke aanduiding voor voettekst 3">
            <a:extLst>
              <a:ext uri="{FF2B5EF4-FFF2-40B4-BE49-F238E27FC236}">
                <a16:creationId xmlns:a16="http://schemas.microsoft.com/office/drawing/2014/main" id="{CD089805-FD63-D070-EEF3-370D671C1DF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CD70C0C-F2D8-1372-0E6E-9BE9A7DA72FE}"/>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240590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739197C-487F-2AE0-433B-294F6C593A06}"/>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3" name="Tijdelijke aanduiding voor voettekst 2">
            <a:extLst>
              <a:ext uri="{FF2B5EF4-FFF2-40B4-BE49-F238E27FC236}">
                <a16:creationId xmlns:a16="http://schemas.microsoft.com/office/drawing/2014/main" id="{FE2B227F-28B7-FFDC-D4F8-6954AE399DA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0E5A7A-DFA5-D7C4-0199-6E6F7F9F6085}"/>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169371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F5E50-4A08-2876-AE3F-A91943E04C5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38F607C-23CF-BE73-3F7C-FD5CDEA4C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526EC17-586A-D66E-A1AD-FDC84B358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46E368-75AB-E0A0-E682-A5D87566D5EC}"/>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6" name="Tijdelijke aanduiding voor voettekst 5">
            <a:extLst>
              <a:ext uri="{FF2B5EF4-FFF2-40B4-BE49-F238E27FC236}">
                <a16:creationId xmlns:a16="http://schemas.microsoft.com/office/drawing/2014/main" id="{78E4367D-F01F-D6C6-8738-EF9FD3B982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DECF821-7A19-CB51-CD54-51D714420C02}"/>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271156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D784F0-D228-7780-C924-D5037B1924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7C57F85-1BA4-67F2-0CA5-81D31D8B1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CD2066A-8669-E92A-42F1-C0535069D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ACA505D-CA1B-6256-89EE-EBC7C58A9E66}"/>
              </a:ext>
            </a:extLst>
          </p:cNvPr>
          <p:cNvSpPr>
            <a:spLocks noGrp="1"/>
          </p:cNvSpPr>
          <p:nvPr>
            <p:ph type="dt" sz="half" idx="10"/>
          </p:nvPr>
        </p:nvSpPr>
        <p:spPr/>
        <p:txBody>
          <a:bodyPr/>
          <a:lstStyle/>
          <a:p>
            <a:fld id="{38A7CA30-9641-4743-AC48-36B9A503F9D8}" type="datetimeFigureOut">
              <a:rPr lang="nl-NL" smtClean="0"/>
              <a:t>26-06-2025</a:t>
            </a:fld>
            <a:endParaRPr lang="nl-NL"/>
          </a:p>
        </p:txBody>
      </p:sp>
      <p:sp>
        <p:nvSpPr>
          <p:cNvPr id="6" name="Tijdelijke aanduiding voor voettekst 5">
            <a:extLst>
              <a:ext uri="{FF2B5EF4-FFF2-40B4-BE49-F238E27FC236}">
                <a16:creationId xmlns:a16="http://schemas.microsoft.com/office/drawing/2014/main" id="{6342473F-B124-B1E0-DCA6-8C34A15A31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573142-D709-CCCA-966A-619AE4E2378D}"/>
              </a:ext>
            </a:extLst>
          </p:cNvPr>
          <p:cNvSpPr>
            <a:spLocks noGrp="1"/>
          </p:cNvSpPr>
          <p:nvPr>
            <p:ph type="sldNum" sz="quarter" idx="12"/>
          </p:nvPr>
        </p:nvSpPr>
        <p:spPr/>
        <p:txBody>
          <a:bodyPr/>
          <a:lstStyle/>
          <a:p>
            <a:fld id="{2B115CDA-9F15-BA43-A002-36CFE76CAD3B}" type="slidenum">
              <a:rPr lang="nl-NL" smtClean="0"/>
              <a:t>‹nr.›</a:t>
            </a:fld>
            <a:endParaRPr lang="nl-NL"/>
          </a:p>
        </p:txBody>
      </p:sp>
    </p:spTree>
    <p:extLst>
      <p:ext uri="{BB962C8B-B14F-4D97-AF65-F5344CB8AC3E}">
        <p14:creationId xmlns:p14="http://schemas.microsoft.com/office/powerpoint/2010/main" val="174871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543FEB8-874C-D9E7-8AE3-31C245D6E663}"/>
              </a:ext>
            </a:extLst>
          </p:cNvPr>
          <p:cNvSpPr>
            <a:spLocks noGrp="1"/>
          </p:cNvSpPr>
          <p:nvPr>
            <p:ph type="title"/>
          </p:nvPr>
        </p:nvSpPr>
        <p:spPr>
          <a:xfrm>
            <a:off x="1676398" y="161949"/>
            <a:ext cx="9677402"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C53E5A1-C93D-C1B8-0D1E-B9B0C45FF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a:t>
            </a:r>
          </a:p>
          <a:p>
            <a:pPr lvl="0"/>
            <a:r>
              <a:rPr lang="nl-NL" dirty="0"/>
              <a:t>de tekststijl van het model te bewerken</a:t>
            </a:r>
          </a:p>
        </p:txBody>
      </p:sp>
      <p:sp>
        <p:nvSpPr>
          <p:cNvPr id="4" name="Tijdelijke aanduiding voor datum 3">
            <a:extLst>
              <a:ext uri="{FF2B5EF4-FFF2-40B4-BE49-F238E27FC236}">
                <a16:creationId xmlns:a16="http://schemas.microsoft.com/office/drawing/2014/main" id="{21289545-540B-1EC4-AC6D-AA411D4EF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A7CA30-9641-4743-AC48-36B9A503F9D8}" type="datetimeFigureOut">
              <a:rPr lang="nl-NL" smtClean="0"/>
              <a:t>26-06-2025</a:t>
            </a:fld>
            <a:endParaRPr lang="nl-NL"/>
          </a:p>
        </p:txBody>
      </p:sp>
      <p:sp>
        <p:nvSpPr>
          <p:cNvPr id="5" name="Tijdelijke aanduiding voor voettekst 4">
            <a:extLst>
              <a:ext uri="{FF2B5EF4-FFF2-40B4-BE49-F238E27FC236}">
                <a16:creationId xmlns:a16="http://schemas.microsoft.com/office/drawing/2014/main" id="{D595E2A7-8BB1-25BF-A7A7-9B0096F8CF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Stichting Inloophuis Oncologie Salland</a:t>
            </a:r>
          </a:p>
        </p:txBody>
      </p:sp>
      <p:sp>
        <p:nvSpPr>
          <p:cNvPr id="6" name="Tijdelijke aanduiding voor dianummer 5">
            <a:extLst>
              <a:ext uri="{FF2B5EF4-FFF2-40B4-BE49-F238E27FC236}">
                <a16:creationId xmlns:a16="http://schemas.microsoft.com/office/drawing/2014/main" id="{268E24EE-0279-5FAE-679D-43E5BDE8B6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EB98D-9A52-D04E-B741-CE5A79AFD724}" type="slidenum">
              <a:rPr lang="nl-NL" smtClean="0"/>
              <a:pPr/>
              <a:t>‹nr.›</a:t>
            </a:fld>
            <a:endParaRPr lang="nl-NL" dirty="0"/>
          </a:p>
        </p:txBody>
      </p:sp>
      <p:sp>
        <p:nvSpPr>
          <p:cNvPr id="7" name="Rechthoek 6">
            <a:extLst>
              <a:ext uri="{FF2B5EF4-FFF2-40B4-BE49-F238E27FC236}">
                <a16:creationId xmlns:a16="http://schemas.microsoft.com/office/drawing/2014/main" id="{2676AF11-334D-D291-99F1-8A9ED54D52FD}"/>
              </a:ext>
            </a:extLst>
          </p:cNvPr>
          <p:cNvSpPr/>
          <p:nvPr userDrawn="1"/>
        </p:nvSpPr>
        <p:spPr>
          <a:xfrm rot="16200000">
            <a:off x="-3354458" y="3354458"/>
            <a:ext cx="6858001" cy="149087"/>
          </a:xfrm>
          <a:prstGeom prst="rect">
            <a:avLst/>
          </a:prstGeom>
          <a:gradFill>
            <a:gsLst>
              <a:gs pos="1000">
                <a:schemeClr val="bg1"/>
              </a:gs>
              <a:gs pos="0">
                <a:schemeClr val="bg1"/>
              </a:gs>
              <a:gs pos="100000">
                <a:srgbClr val="4D6D2F"/>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8C89F4D-7929-89F7-0F2B-94ABC14682CF}"/>
              </a:ext>
            </a:extLst>
          </p:cNvPr>
          <p:cNvSpPr/>
          <p:nvPr userDrawn="1"/>
        </p:nvSpPr>
        <p:spPr>
          <a:xfrm>
            <a:off x="-2" y="6708913"/>
            <a:ext cx="12192000" cy="149087"/>
          </a:xfrm>
          <a:prstGeom prst="rect">
            <a:avLst/>
          </a:prstGeom>
          <a:gradFill>
            <a:gsLst>
              <a:gs pos="1000">
                <a:schemeClr val="bg1"/>
              </a:gs>
              <a:gs pos="0">
                <a:schemeClr val="bg1"/>
              </a:gs>
              <a:gs pos="100000">
                <a:srgbClr val="D7840C"/>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Lettertype, tekst, Graphics, logo&#10;&#10;Automatisch gegenereerde beschrijving">
            <a:extLst>
              <a:ext uri="{FF2B5EF4-FFF2-40B4-BE49-F238E27FC236}">
                <a16:creationId xmlns:a16="http://schemas.microsoft.com/office/drawing/2014/main" id="{4B5AB183-CCAC-7C86-457D-111CBBC7D558}"/>
              </a:ext>
            </a:extLst>
          </p:cNvPr>
          <p:cNvPicPr>
            <a:picLocks noChangeAspect="1"/>
          </p:cNvPicPr>
          <p:nvPr userDrawn="1"/>
        </p:nvPicPr>
        <p:blipFill>
          <a:blip r:embed="rId13"/>
          <a:stretch>
            <a:fillRect/>
          </a:stretch>
        </p:blipFill>
        <p:spPr>
          <a:xfrm>
            <a:off x="398724" y="161949"/>
            <a:ext cx="878952" cy="1007073"/>
          </a:xfrm>
          <a:prstGeom prst="rect">
            <a:avLst/>
          </a:prstGeom>
        </p:spPr>
      </p:pic>
    </p:spTree>
    <p:extLst>
      <p:ext uri="{BB962C8B-B14F-4D97-AF65-F5344CB8AC3E}">
        <p14:creationId xmlns:p14="http://schemas.microsoft.com/office/powerpoint/2010/main" val="21086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el 77">
            <a:extLst>
              <a:ext uri="{FF2B5EF4-FFF2-40B4-BE49-F238E27FC236}">
                <a16:creationId xmlns:a16="http://schemas.microsoft.com/office/drawing/2014/main" id="{168753B2-A0B1-5417-EFE4-872964524C9B}"/>
              </a:ext>
            </a:extLst>
          </p:cNvPr>
          <p:cNvSpPr>
            <a:spLocks noGrp="1"/>
          </p:cNvSpPr>
          <p:nvPr>
            <p:ph type="title"/>
          </p:nvPr>
        </p:nvSpPr>
        <p:spPr>
          <a:xfrm>
            <a:off x="838200" y="151399"/>
            <a:ext cx="10515600" cy="963095"/>
          </a:xfrm>
        </p:spPr>
        <p:txBody>
          <a:bodyPr anchor="t"/>
          <a:lstStyle/>
          <a:p>
            <a:pPr algn="ctr"/>
            <a:r>
              <a:rPr lang="nl-NL" dirty="0">
                <a:solidFill>
                  <a:srgbClr val="3A5625"/>
                </a:solidFill>
              </a:rPr>
              <a:t>Jaarverslag 2024</a:t>
            </a:r>
            <a:br>
              <a:rPr lang="nl-NL" dirty="0">
                <a:solidFill>
                  <a:srgbClr val="3A5625"/>
                </a:solidFill>
              </a:rPr>
            </a:br>
            <a:r>
              <a:rPr lang="nl-NL" sz="1600" dirty="0">
                <a:solidFill>
                  <a:srgbClr val="3A5625"/>
                </a:solidFill>
              </a:rPr>
              <a:t>https://ipsocentrumsalland.nl/</a:t>
            </a:r>
          </a:p>
        </p:txBody>
      </p:sp>
      <p:grpSp>
        <p:nvGrpSpPr>
          <p:cNvPr id="19" name="Groep 18">
            <a:extLst>
              <a:ext uri="{FF2B5EF4-FFF2-40B4-BE49-F238E27FC236}">
                <a16:creationId xmlns:a16="http://schemas.microsoft.com/office/drawing/2014/main" id="{71616386-5D78-78D4-55E4-82CA4889C8EF}"/>
              </a:ext>
            </a:extLst>
          </p:cNvPr>
          <p:cNvGrpSpPr/>
          <p:nvPr/>
        </p:nvGrpSpPr>
        <p:grpSpPr>
          <a:xfrm>
            <a:off x="95693" y="918707"/>
            <a:ext cx="11915174" cy="5828200"/>
            <a:chOff x="95693" y="918707"/>
            <a:chExt cx="11915174" cy="5828200"/>
          </a:xfrm>
        </p:grpSpPr>
        <p:cxnSp>
          <p:nvCxnSpPr>
            <p:cNvPr id="54" name="Straight Connector 21">
              <a:extLst>
                <a:ext uri="{FF2B5EF4-FFF2-40B4-BE49-F238E27FC236}">
                  <a16:creationId xmlns:a16="http://schemas.microsoft.com/office/drawing/2014/main" id="{24283E96-B070-9A88-AC8D-DDCF36DB3CE2}"/>
                </a:ext>
              </a:extLst>
            </p:cNvPr>
            <p:cNvCxnSpPr>
              <a:cxnSpLocks/>
            </p:cNvCxnSpPr>
            <p:nvPr/>
          </p:nvCxnSpPr>
          <p:spPr>
            <a:xfrm flipH="1">
              <a:off x="3174977" y="2833038"/>
              <a:ext cx="846330" cy="0"/>
            </a:xfrm>
            <a:prstGeom prst="line">
              <a:avLst/>
            </a:prstGeom>
            <a:noFill/>
            <a:ln w="38100" cap="rnd" cmpd="sng" algn="ctr">
              <a:solidFill>
                <a:srgbClr val="3A5624"/>
              </a:solidFill>
              <a:prstDash val="solid"/>
              <a:tailEnd type="oval" w="lg" len="lg"/>
            </a:ln>
            <a:effectLst/>
          </p:spPr>
        </p:cxnSp>
        <p:cxnSp>
          <p:nvCxnSpPr>
            <p:cNvPr id="56" name="Straight Connector 28">
              <a:extLst>
                <a:ext uri="{FF2B5EF4-FFF2-40B4-BE49-F238E27FC236}">
                  <a16:creationId xmlns:a16="http://schemas.microsoft.com/office/drawing/2014/main" id="{E5D13AED-CBFE-380F-AEEF-7F36B039685D}"/>
                </a:ext>
              </a:extLst>
            </p:cNvPr>
            <p:cNvCxnSpPr>
              <a:cxnSpLocks/>
            </p:cNvCxnSpPr>
            <p:nvPr/>
          </p:nvCxnSpPr>
          <p:spPr>
            <a:xfrm flipH="1">
              <a:off x="3174977" y="4857768"/>
              <a:ext cx="814067" cy="14396"/>
            </a:xfrm>
            <a:prstGeom prst="line">
              <a:avLst/>
            </a:prstGeom>
            <a:noFill/>
            <a:ln w="38100" cap="rnd" cmpd="sng" algn="ctr">
              <a:solidFill>
                <a:srgbClr val="00B0F0"/>
              </a:solidFill>
              <a:prstDash val="solid"/>
              <a:tailEnd type="oval" w="lg" len="lg"/>
            </a:ln>
            <a:effectLst/>
          </p:spPr>
        </p:cxnSp>
        <p:grpSp>
          <p:nvGrpSpPr>
            <p:cNvPr id="18" name="Groep 17">
              <a:extLst>
                <a:ext uri="{FF2B5EF4-FFF2-40B4-BE49-F238E27FC236}">
                  <a16:creationId xmlns:a16="http://schemas.microsoft.com/office/drawing/2014/main" id="{E563CF3E-E250-15C2-2FE6-03BA9F660CE9}"/>
                </a:ext>
              </a:extLst>
            </p:cNvPr>
            <p:cNvGrpSpPr/>
            <p:nvPr/>
          </p:nvGrpSpPr>
          <p:grpSpPr>
            <a:xfrm>
              <a:off x="181133" y="3958785"/>
              <a:ext cx="2993844" cy="2788122"/>
              <a:chOff x="181133" y="3958785"/>
              <a:chExt cx="2993844" cy="2788122"/>
            </a:xfrm>
          </p:grpSpPr>
          <p:sp>
            <p:nvSpPr>
              <p:cNvPr id="70" name="TextBox 29">
                <a:extLst>
                  <a:ext uri="{FF2B5EF4-FFF2-40B4-BE49-F238E27FC236}">
                    <a16:creationId xmlns:a16="http://schemas.microsoft.com/office/drawing/2014/main" id="{2936F8BC-B938-8B58-1D5C-42724B82E9CF}"/>
                  </a:ext>
                </a:extLst>
              </p:cNvPr>
              <p:cNvSpPr txBox="1"/>
              <p:nvPr/>
            </p:nvSpPr>
            <p:spPr>
              <a:xfrm>
                <a:off x="181133" y="3958785"/>
                <a:ext cx="2993844" cy="276999"/>
              </a:xfrm>
              <a:prstGeom prst="rect">
                <a:avLst/>
              </a:prstGeom>
              <a:solidFill>
                <a:srgbClr val="00B0F0"/>
              </a:soli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ACTIVITEITEN</a:t>
                </a:r>
              </a:p>
            </p:txBody>
          </p:sp>
          <p:sp>
            <p:nvSpPr>
              <p:cNvPr id="73" name="TextBox 32">
                <a:extLst>
                  <a:ext uri="{FF2B5EF4-FFF2-40B4-BE49-F238E27FC236}">
                    <a16:creationId xmlns:a16="http://schemas.microsoft.com/office/drawing/2014/main" id="{73D37C75-6147-6527-ABEB-B7AE5397EE7E}"/>
                  </a:ext>
                </a:extLst>
              </p:cNvPr>
              <p:cNvSpPr txBox="1"/>
              <p:nvPr/>
            </p:nvSpPr>
            <p:spPr>
              <a:xfrm>
                <a:off x="181133" y="4253917"/>
                <a:ext cx="2885812" cy="249299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Inloopcafé</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Lotgenoten gesprekken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Schrijven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Creatieve activiteiten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Wandelen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Moederharten breien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Begeleiding WMO aanvragen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Informatiebalie bij het ziekenhuis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Voorbereiding 2025</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Walking football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Zumba dansen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Yoga</a:t>
                </a:r>
              </a:p>
            </p:txBody>
          </p:sp>
        </p:grpSp>
        <p:grpSp>
          <p:nvGrpSpPr>
            <p:cNvPr id="11" name="Groep 10">
              <a:extLst>
                <a:ext uri="{FF2B5EF4-FFF2-40B4-BE49-F238E27FC236}">
                  <a16:creationId xmlns:a16="http://schemas.microsoft.com/office/drawing/2014/main" id="{4FFA4FCD-B3CF-D3AA-BE86-980ECFF21C78}"/>
                </a:ext>
              </a:extLst>
            </p:cNvPr>
            <p:cNvGrpSpPr/>
            <p:nvPr/>
          </p:nvGrpSpPr>
          <p:grpSpPr>
            <a:xfrm>
              <a:off x="8636151" y="918707"/>
              <a:ext cx="3334663" cy="2335635"/>
              <a:chOff x="8773716" y="651467"/>
              <a:chExt cx="3334663" cy="2335635"/>
            </a:xfrm>
          </p:grpSpPr>
          <p:sp>
            <p:nvSpPr>
              <p:cNvPr id="67" name="TextBox 36">
                <a:extLst>
                  <a:ext uri="{FF2B5EF4-FFF2-40B4-BE49-F238E27FC236}">
                    <a16:creationId xmlns:a16="http://schemas.microsoft.com/office/drawing/2014/main" id="{18329F67-0127-BC82-20EF-00732CBD98D7}"/>
                  </a:ext>
                </a:extLst>
              </p:cNvPr>
              <p:cNvSpPr txBox="1"/>
              <p:nvPr/>
            </p:nvSpPr>
            <p:spPr>
              <a:xfrm flipH="1">
                <a:off x="8773717" y="1053826"/>
                <a:ext cx="3259226" cy="1015663"/>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06-12-23 KvK 92182771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05-03-24 Opening in DVV DAVO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01-01-24 Aspirant IPSO lid 24-04-2024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01-06-24 ANBI status 865921106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15-09-24 NL62INGB0105345172</a:t>
                </a:r>
              </a:p>
            </p:txBody>
          </p:sp>
          <p:sp>
            <p:nvSpPr>
              <p:cNvPr id="68" name="Rectangle 37">
                <a:extLst>
                  <a:ext uri="{FF2B5EF4-FFF2-40B4-BE49-F238E27FC236}">
                    <a16:creationId xmlns:a16="http://schemas.microsoft.com/office/drawing/2014/main" id="{B2B6C607-3219-9477-9FE7-482623B269A9}"/>
                  </a:ext>
                </a:extLst>
              </p:cNvPr>
              <p:cNvSpPr/>
              <p:nvPr/>
            </p:nvSpPr>
            <p:spPr>
              <a:xfrm flipH="1">
                <a:off x="8773716" y="651467"/>
                <a:ext cx="3298275" cy="276999"/>
              </a:xfrm>
              <a:prstGeom prst="rect">
                <a:avLst/>
              </a:prstGeom>
              <a:solidFill>
                <a:srgbClr val="D6850C"/>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STATUS</a:t>
                </a:r>
              </a:p>
            </p:txBody>
          </p:sp>
          <p:sp>
            <p:nvSpPr>
              <p:cNvPr id="69" name="TextBox 38">
                <a:extLst>
                  <a:ext uri="{FF2B5EF4-FFF2-40B4-BE49-F238E27FC236}">
                    <a16:creationId xmlns:a16="http://schemas.microsoft.com/office/drawing/2014/main" id="{641CE4AD-F3A4-D589-58D8-D6A8FFC89A27}"/>
                  </a:ext>
                </a:extLst>
              </p:cNvPr>
              <p:cNvSpPr txBox="1"/>
              <p:nvPr/>
            </p:nvSpPr>
            <p:spPr>
              <a:xfrm flipH="1">
                <a:off x="8773717" y="2156105"/>
                <a:ext cx="333466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Bestuur 5 leden (o.a. zorg, juridisch)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Vertrouwenscontactpersoon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Vrijwilligers 4 mensen, 3 coördinatoren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Activiteitenbegeleiders 6 professionals </a:t>
                </a:r>
              </a:p>
            </p:txBody>
          </p:sp>
        </p:grpSp>
        <p:grpSp>
          <p:nvGrpSpPr>
            <p:cNvPr id="5" name="Groep 4">
              <a:extLst>
                <a:ext uri="{FF2B5EF4-FFF2-40B4-BE49-F238E27FC236}">
                  <a16:creationId xmlns:a16="http://schemas.microsoft.com/office/drawing/2014/main" id="{A2615119-E952-3A19-FCCE-2C9268577E22}"/>
                </a:ext>
              </a:extLst>
            </p:cNvPr>
            <p:cNvGrpSpPr/>
            <p:nvPr/>
          </p:nvGrpSpPr>
          <p:grpSpPr>
            <a:xfrm>
              <a:off x="95693" y="1260498"/>
              <a:ext cx="3164724" cy="2548005"/>
              <a:chOff x="8977251" y="4773924"/>
              <a:chExt cx="3164724" cy="2548005"/>
            </a:xfrm>
          </p:grpSpPr>
          <p:sp>
            <p:nvSpPr>
              <p:cNvPr id="62" name="TextBox 42">
                <a:extLst>
                  <a:ext uri="{FF2B5EF4-FFF2-40B4-BE49-F238E27FC236}">
                    <a16:creationId xmlns:a16="http://schemas.microsoft.com/office/drawing/2014/main" id="{36D78DEE-622C-0F94-89F5-7BDBBDD70F69}"/>
                  </a:ext>
                </a:extLst>
              </p:cNvPr>
              <p:cNvSpPr txBox="1"/>
              <p:nvPr/>
            </p:nvSpPr>
            <p:spPr>
              <a:xfrm flipH="1">
                <a:off x="9062691" y="4834124"/>
                <a:ext cx="2993844" cy="276999"/>
              </a:xfrm>
              <a:prstGeom prst="rect">
                <a:avLst/>
              </a:prstGeom>
              <a:solidFill>
                <a:srgbClr val="3A5624"/>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KERNWAARDEN, MISSIE, VISIE</a:t>
                </a:r>
              </a:p>
            </p:txBody>
          </p:sp>
          <p:sp>
            <p:nvSpPr>
              <p:cNvPr id="65" name="TextBox 45">
                <a:extLst>
                  <a:ext uri="{FF2B5EF4-FFF2-40B4-BE49-F238E27FC236}">
                    <a16:creationId xmlns:a16="http://schemas.microsoft.com/office/drawing/2014/main" id="{9EB8934D-404D-6E69-0944-7C6245F6F70D}"/>
                  </a:ext>
                </a:extLst>
              </p:cNvPr>
              <p:cNvSpPr txBox="1"/>
              <p:nvPr/>
            </p:nvSpPr>
            <p:spPr>
              <a:xfrm flipH="1">
                <a:off x="8977251" y="4773924"/>
                <a:ext cx="3164724" cy="254800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nl-NL" sz="1200" b="0" i="1" u="none" strike="noStrike" kern="100" cap="none" spc="0" normalizeH="0" baseline="0" noProof="0" dirty="0">
                  <a:ln>
                    <a:noFill/>
                  </a:ln>
                  <a:solidFill>
                    <a:srgbClr val="3A5624"/>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1200" b="0" i="1" u="none" strike="noStrike" kern="100" cap="none" spc="0" normalizeH="0" baseline="0" noProof="0" dirty="0">
                    <a:ln>
                      <a:noFill/>
                    </a:ln>
                    <a:solidFill>
                      <a:srgbClr val="3A5624"/>
                    </a:solidFill>
                    <a:effectLst/>
                    <a:uLnTx/>
                    <a:uFillTx/>
                    <a:latin typeface="Verdana" panose="020B0604030504040204" pitchFamily="34" charset="0"/>
                    <a:ea typeface="Verdana" panose="020B0604030504040204" pitchFamily="34" charset="0"/>
                    <a:cs typeface="Verdana" panose="020B0604030504040204" pitchFamily="34" charset="0"/>
                  </a:rPr>
                  <a:t>Wij steunen en bemoedigen vanuit betrokkenheid, warmte en vertrouwen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1200" b="0" i="1" u="none" strike="noStrike" kern="100" cap="none" spc="0" normalizeH="0" baseline="0" noProof="0" dirty="0">
                    <a:ln>
                      <a:noFill/>
                    </a:ln>
                    <a:solidFill>
                      <a:srgbClr val="3A5624"/>
                    </a:solidFill>
                    <a:effectLst/>
                    <a:uLnTx/>
                    <a:uFillTx/>
                    <a:latin typeface="Verdana" panose="020B0604030504040204" pitchFamily="34" charset="0"/>
                    <a:ea typeface="Verdana" panose="020B0604030504040204" pitchFamily="34" charset="0"/>
                    <a:cs typeface="Verdana" panose="020B0604030504040204" pitchFamily="34" charset="0"/>
                  </a:rPr>
                  <a:t>IPSO centrum Salland is er voor alle mensen met en na kanker, en hun naasten, uit de regio met als doel hen in staat te stellen hun verdere leven zo zelfstandig als wenselijk vorm te geven</a:t>
                </a:r>
                <a:endParaRPr kumimoji="0" lang="nl-NL" sz="1200" b="1" i="1" u="none" strike="noStrike" kern="100" cap="none" spc="0" normalizeH="0" baseline="0" noProof="0" dirty="0">
                  <a:ln>
                    <a:noFill/>
                  </a:ln>
                  <a:solidFill>
                    <a:srgbClr val="3A562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ep 11">
              <a:extLst>
                <a:ext uri="{FF2B5EF4-FFF2-40B4-BE49-F238E27FC236}">
                  <a16:creationId xmlns:a16="http://schemas.microsoft.com/office/drawing/2014/main" id="{A36EFCFE-BB47-407A-9503-9C31426A134F}"/>
                </a:ext>
              </a:extLst>
            </p:cNvPr>
            <p:cNvGrpSpPr/>
            <p:nvPr/>
          </p:nvGrpSpPr>
          <p:grpSpPr>
            <a:xfrm>
              <a:off x="8672328" y="3603658"/>
              <a:ext cx="3338539" cy="3020981"/>
              <a:chOff x="8514223" y="3320044"/>
              <a:chExt cx="3338539" cy="3020981"/>
            </a:xfrm>
          </p:grpSpPr>
          <p:sp>
            <p:nvSpPr>
              <p:cNvPr id="74" name="TextBox 24">
                <a:extLst>
                  <a:ext uri="{FF2B5EF4-FFF2-40B4-BE49-F238E27FC236}">
                    <a16:creationId xmlns:a16="http://schemas.microsoft.com/office/drawing/2014/main" id="{8D6A3F67-8B97-B3EC-4AA4-BA827E6D2B75}"/>
                  </a:ext>
                </a:extLst>
              </p:cNvPr>
              <p:cNvSpPr txBox="1"/>
              <p:nvPr/>
            </p:nvSpPr>
            <p:spPr>
              <a:xfrm>
                <a:off x="8514433" y="3320044"/>
                <a:ext cx="3298276" cy="276998"/>
              </a:xfrm>
              <a:prstGeom prst="rect">
                <a:avLst/>
              </a:prstGeom>
              <a:gradFill flip="none" rotWithShape="1">
                <a:gsLst>
                  <a:gs pos="0">
                    <a:srgbClr val="3A5624"/>
                  </a:gs>
                  <a:gs pos="73000">
                    <a:srgbClr val="D6850C"/>
                  </a:gs>
                  <a:gs pos="100000">
                    <a:srgbClr val="D6850C"/>
                  </a:gs>
                </a:gsLst>
                <a:lin ang="0" scaled="1"/>
                <a:tileRect/>
              </a:grad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Doel                           Resultaten</a:t>
                </a:r>
              </a:p>
            </p:txBody>
          </p:sp>
          <p:sp>
            <p:nvSpPr>
              <p:cNvPr id="77" name="TextBox 27">
                <a:extLst>
                  <a:ext uri="{FF2B5EF4-FFF2-40B4-BE49-F238E27FC236}">
                    <a16:creationId xmlns:a16="http://schemas.microsoft.com/office/drawing/2014/main" id="{1E0A1B5D-E884-FB18-3CB2-138DDB8298B6}"/>
                  </a:ext>
                </a:extLst>
              </p:cNvPr>
              <p:cNvSpPr txBox="1"/>
              <p:nvPr/>
            </p:nvSpPr>
            <p:spPr>
              <a:xfrm>
                <a:off x="9725198" y="3663369"/>
                <a:ext cx="2127564" cy="267765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26 gasten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2,7 dagdelen week</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2 stagiaires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61 activiteiten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4 eenmalig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 Inkomsten 7.000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 Geoormerkt 7.300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nl-NL" sz="1200" b="1"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1"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Ondersteuning</a:t>
                </a: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 gemeente, Geldfit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D6850C"/>
                    </a:solidFill>
                    <a:effectLst/>
                    <a:uLnTx/>
                    <a:uFillTx/>
                    <a:latin typeface="Verdana" panose="020B0604030504040204" pitchFamily="34" charset="0"/>
                    <a:ea typeface="Verdana" panose="020B0604030504040204" pitchFamily="34" charset="0"/>
                    <a:cs typeface="Verdana" panose="020B0604030504040204" pitchFamily="34" charset="0"/>
                  </a:rPr>
                  <a:t>KWF, Roparun, IPSO Intermezzo, Deventer ziekenhuis, DvvDAVO, netwerken, 3 sponsors</a:t>
                </a:r>
              </a:p>
            </p:txBody>
          </p:sp>
          <p:sp>
            <p:nvSpPr>
              <p:cNvPr id="7" name="TextBox 27">
                <a:extLst>
                  <a:ext uri="{FF2B5EF4-FFF2-40B4-BE49-F238E27FC236}">
                    <a16:creationId xmlns:a16="http://schemas.microsoft.com/office/drawing/2014/main" id="{D8391E60-0BC7-DFAE-4642-E2403D663D3E}"/>
                  </a:ext>
                </a:extLst>
              </p:cNvPr>
              <p:cNvSpPr txBox="1"/>
              <p:nvPr/>
            </p:nvSpPr>
            <p:spPr>
              <a:xfrm>
                <a:off x="8514223" y="3666663"/>
                <a:ext cx="1671343"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50 gasten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2 dagdelen/week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25 activiteiten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Inkomsten  5.000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1"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rPr>
                  <a:t>Ondersteuning vinden</a:t>
                </a:r>
                <a:endParaRPr kumimoji="0" lang="nl-NL" sz="1200" b="0" i="1"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10" name="Groep 9">
              <a:extLst>
                <a:ext uri="{FF2B5EF4-FFF2-40B4-BE49-F238E27FC236}">
                  <a16:creationId xmlns:a16="http://schemas.microsoft.com/office/drawing/2014/main" id="{3459CF08-FF4C-7338-5AD8-973D602ADD64}"/>
                </a:ext>
              </a:extLst>
            </p:cNvPr>
            <p:cNvGrpSpPr/>
            <p:nvPr/>
          </p:nvGrpSpPr>
          <p:grpSpPr>
            <a:xfrm>
              <a:off x="4021307" y="1751692"/>
              <a:ext cx="4539410" cy="4266050"/>
              <a:chOff x="3804401" y="1319514"/>
              <a:chExt cx="5166815" cy="5169777"/>
            </a:xfrm>
          </p:grpSpPr>
          <p:sp>
            <p:nvSpPr>
              <p:cNvPr id="41" name="Oval 22">
                <a:extLst>
                  <a:ext uri="{FF2B5EF4-FFF2-40B4-BE49-F238E27FC236}">
                    <a16:creationId xmlns:a16="http://schemas.microsoft.com/office/drawing/2014/main" id="{7A005620-4056-D44E-5400-B25330CA2378}"/>
                  </a:ext>
                </a:extLst>
              </p:cNvPr>
              <p:cNvSpPr/>
              <p:nvPr/>
            </p:nvSpPr>
            <p:spPr>
              <a:xfrm>
                <a:off x="3897687" y="1781070"/>
                <a:ext cx="4237446" cy="4369562"/>
              </a:xfrm>
              <a:prstGeom prst="ellipse">
                <a:avLst/>
              </a:prstGeom>
              <a:solidFill>
                <a:srgbClr val="FFFFFF">
                  <a:lumMod val="50000"/>
                  <a:alpha val="20000"/>
                </a:srgbClr>
              </a:solidFill>
              <a:ln w="19050" cap="rnd"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2" name="Freeform 5">
                <a:extLst>
                  <a:ext uri="{FF2B5EF4-FFF2-40B4-BE49-F238E27FC236}">
                    <a16:creationId xmlns:a16="http://schemas.microsoft.com/office/drawing/2014/main" id="{C70C6416-9373-C7B0-1270-1C8441DEDB64}"/>
                  </a:ext>
                </a:extLst>
              </p:cNvPr>
              <p:cNvSpPr>
                <a:spLocks noEditPoints="1"/>
              </p:cNvSpPr>
              <p:nvPr/>
            </p:nvSpPr>
            <p:spPr bwMode="auto">
              <a:xfrm>
                <a:off x="5061349" y="1552473"/>
                <a:ext cx="1909450" cy="4936818"/>
              </a:xfrm>
              <a:custGeom>
                <a:avLst/>
                <a:gdLst>
                  <a:gd name="T0" fmla="*/ 532 w 1064"/>
                  <a:gd name="T1" fmla="*/ 2666 h 2666"/>
                  <a:gd name="T2" fmla="*/ 151 w 1064"/>
                  <a:gd name="T3" fmla="*/ 2268 h 2666"/>
                  <a:gd name="T4" fmla="*/ 0 w 1064"/>
                  <a:gd name="T5" fmla="*/ 1333 h 2666"/>
                  <a:gd name="T6" fmla="*/ 151 w 1064"/>
                  <a:gd name="T7" fmla="*/ 398 h 2666"/>
                  <a:gd name="T8" fmla="*/ 532 w 1064"/>
                  <a:gd name="T9" fmla="*/ 0 h 2666"/>
                  <a:gd name="T10" fmla="*/ 913 w 1064"/>
                  <a:gd name="T11" fmla="*/ 398 h 2666"/>
                  <a:gd name="T12" fmla="*/ 1064 w 1064"/>
                  <a:gd name="T13" fmla="*/ 1333 h 2666"/>
                  <a:gd name="T14" fmla="*/ 913 w 1064"/>
                  <a:gd name="T15" fmla="*/ 2268 h 2666"/>
                  <a:gd name="T16" fmla="*/ 532 w 1064"/>
                  <a:gd name="T17" fmla="*/ 2666 h 2666"/>
                  <a:gd name="T18" fmla="*/ 532 w 1064"/>
                  <a:gd name="T19" fmla="*/ 44 h 2666"/>
                  <a:gd name="T20" fmla="*/ 192 w 1064"/>
                  <a:gd name="T21" fmla="*/ 414 h 2666"/>
                  <a:gd name="T22" fmla="*/ 44 w 1064"/>
                  <a:gd name="T23" fmla="*/ 1333 h 2666"/>
                  <a:gd name="T24" fmla="*/ 192 w 1064"/>
                  <a:gd name="T25" fmla="*/ 2252 h 2666"/>
                  <a:gd name="T26" fmla="*/ 532 w 1064"/>
                  <a:gd name="T27" fmla="*/ 2622 h 2666"/>
                  <a:gd name="T28" fmla="*/ 872 w 1064"/>
                  <a:gd name="T29" fmla="*/ 2252 h 2666"/>
                  <a:gd name="T30" fmla="*/ 1020 w 1064"/>
                  <a:gd name="T31" fmla="*/ 1333 h 2666"/>
                  <a:gd name="T32" fmla="*/ 872 w 1064"/>
                  <a:gd name="T33" fmla="*/ 414 h 2666"/>
                  <a:gd name="T34" fmla="*/ 532 w 1064"/>
                  <a:gd name="T35" fmla="*/ 44 h 2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4" h="2666">
                    <a:moveTo>
                      <a:pt x="532" y="2666"/>
                    </a:moveTo>
                    <a:cubicBezTo>
                      <a:pt x="386" y="2666"/>
                      <a:pt x="251" y="2525"/>
                      <a:pt x="151" y="2268"/>
                    </a:cubicBezTo>
                    <a:cubicBezTo>
                      <a:pt x="54" y="2018"/>
                      <a:pt x="0" y="1686"/>
                      <a:pt x="0" y="1333"/>
                    </a:cubicBezTo>
                    <a:cubicBezTo>
                      <a:pt x="0" y="980"/>
                      <a:pt x="54" y="648"/>
                      <a:pt x="151" y="398"/>
                    </a:cubicBezTo>
                    <a:cubicBezTo>
                      <a:pt x="251" y="142"/>
                      <a:pt x="386" y="0"/>
                      <a:pt x="532" y="0"/>
                    </a:cubicBezTo>
                    <a:cubicBezTo>
                      <a:pt x="678" y="0"/>
                      <a:pt x="813" y="142"/>
                      <a:pt x="913" y="398"/>
                    </a:cubicBezTo>
                    <a:cubicBezTo>
                      <a:pt x="1010" y="648"/>
                      <a:pt x="1064" y="980"/>
                      <a:pt x="1064" y="1333"/>
                    </a:cubicBezTo>
                    <a:cubicBezTo>
                      <a:pt x="1064" y="1686"/>
                      <a:pt x="1010" y="2018"/>
                      <a:pt x="913" y="2268"/>
                    </a:cubicBezTo>
                    <a:cubicBezTo>
                      <a:pt x="813" y="2525"/>
                      <a:pt x="678" y="2666"/>
                      <a:pt x="532" y="2666"/>
                    </a:cubicBezTo>
                    <a:close/>
                    <a:moveTo>
                      <a:pt x="532" y="44"/>
                    </a:moveTo>
                    <a:cubicBezTo>
                      <a:pt x="407" y="44"/>
                      <a:pt x="284" y="179"/>
                      <a:pt x="192" y="414"/>
                    </a:cubicBezTo>
                    <a:cubicBezTo>
                      <a:pt x="97" y="659"/>
                      <a:pt x="44" y="986"/>
                      <a:pt x="44" y="1333"/>
                    </a:cubicBezTo>
                    <a:cubicBezTo>
                      <a:pt x="44" y="1681"/>
                      <a:pt x="97" y="2007"/>
                      <a:pt x="192" y="2252"/>
                    </a:cubicBezTo>
                    <a:cubicBezTo>
                      <a:pt x="284" y="2487"/>
                      <a:pt x="407" y="2622"/>
                      <a:pt x="532" y="2622"/>
                    </a:cubicBezTo>
                    <a:cubicBezTo>
                      <a:pt x="657" y="2622"/>
                      <a:pt x="781" y="2487"/>
                      <a:pt x="872" y="2252"/>
                    </a:cubicBezTo>
                    <a:cubicBezTo>
                      <a:pt x="967" y="2007"/>
                      <a:pt x="1020" y="1681"/>
                      <a:pt x="1020" y="1333"/>
                    </a:cubicBezTo>
                    <a:cubicBezTo>
                      <a:pt x="1020" y="986"/>
                      <a:pt x="967" y="659"/>
                      <a:pt x="872" y="414"/>
                    </a:cubicBezTo>
                    <a:cubicBezTo>
                      <a:pt x="781" y="179"/>
                      <a:pt x="657" y="44"/>
                      <a:pt x="532" y="44"/>
                    </a:cubicBezTo>
                    <a:close/>
                  </a:path>
                </a:pathLst>
              </a:custGeom>
              <a:solidFill>
                <a:srgbClr val="D6850C"/>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 name="Freeform 6">
                <a:extLst>
                  <a:ext uri="{FF2B5EF4-FFF2-40B4-BE49-F238E27FC236}">
                    <a16:creationId xmlns:a16="http://schemas.microsoft.com/office/drawing/2014/main" id="{5A219C56-338B-F4C4-733B-DC63BCEBD3E6}"/>
                  </a:ext>
                </a:extLst>
              </p:cNvPr>
              <p:cNvSpPr>
                <a:spLocks noEditPoints="1"/>
              </p:cNvSpPr>
              <p:nvPr/>
            </p:nvSpPr>
            <p:spPr bwMode="auto">
              <a:xfrm>
                <a:off x="3897730" y="2367298"/>
                <a:ext cx="4235656" cy="3116758"/>
              </a:xfrm>
              <a:custGeom>
                <a:avLst/>
                <a:gdLst>
                  <a:gd name="T0" fmla="*/ 2008 w 2360"/>
                  <a:gd name="T1" fmla="*/ 1683 h 1683"/>
                  <a:gd name="T2" fmla="*/ 895 w 2360"/>
                  <a:gd name="T3" fmla="*/ 1273 h 1683"/>
                  <a:gd name="T4" fmla="*/ 298 w 2360"/>
                  <a:gd name="T5" fmla="*/ 785 h 1683"/>
                  <a:gd name="T6" fmla="*/ 18 w 2360"/>
                  <a:gd name="T7" fmla="*/ 326 h 1683"/>
                  <a:gd name="T8" fmla="*/ 45 w 2360"/>
                  <a:gd name="T9" fmla="*/ 121 h 1683"/>
                  <a:gd name="T10" fmla="*/ 353 w 2360"/>
                  <a:gd name="T11" fmla="*/ 0 h 1683"/>
                  <a:gd name="T12" fmla="*/ 1465 w 2360"/>
                  <a:gd name="T13" fmla="*/ 409 h 1683"/>
                  <a:gd name="T14" fmla="*/ 2063 w 2360"/>
                  <a:gd name="T15" fmla="*/ 897 h 1683"/>
                  <a:gd name="T16" fmla="*/ 2343 w 2360"/>
                  <a:gd name="T17" fmla="*/ 1356 h 1683"/>
                  <a:gd name="T18" fmla="*/ 2315 w 2360"/>
                  <a:gd name="T19" fmla="*/ 1562 h 1683"/>
                  <a:gd name="T20" fmla="*/ 2008 w 2360"/>
                  <a:gd name="T21" fmla="*/ 1683 h 1683"/>
                  <a:gd name="T22" fmla="*/ 353 w 2360"/>
                  <a:gd name="T23" fmla="*/ 29 h 1683"/>
                  <a:gd name="T24" fmla="*/ 70 w 2360"/>
                  <a:gd name="T25" fmla="*/ 137 h 1683"/>
                  <a:gd name="T26" fmla="*/ 46 w 2360"/>
                  <a:gd name="T27" fmla="*/ 320 h 1683"/>
                  <a:gd name="T28" fmla="*/ 911 w 2360"/>
                  <a:gd name="T29" fmla="*/ 1248 h 1683"/>
                  <a:gd name="T30" fmla="*/ 2008 w 2360"/>
                  <a:gd name="T31" fmla="*/ 1653 h 1683"/>
                  <a:gd name="T32" fmla="*/ 2290 w 2360"/>
                  <a:gd name="T33" fmla="*/ 1545 h 1683"/>
                  <a:gd name="T34" fmla="*/ 2314 w 2360"/>
                  <a:gd name="T35" fmla="*/ 1362 h 1683"/>
                  <a:gd name="T36" fmla="*/ 1449 w 2360"/>
                  <a:gd name="T37" fmla="*/ 434 h 1683"/>
                  <a:gd name="T38" fmla="*/ 353 w 2360"/>
                  <a:gd name="T39" fmla="*/ 29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0" h="1683">
                    <a:moveTo>
                      <a:pt x="2008" y="1683"/>
                    </a:moveTo>
                    <a:cubicBezTo>
                      <a:pt x="1719" y="1683"/>
                      <a:pt x="1293" y="1526"/>
                      <a:pt x="895" y="1273"/>
                    </a:cubicBezTo>
                    <a:cubicBezTo>
                      <a:pt x="662" y="1125"/>
                      <a:pt x="455" y="956"/>
                      <a:pt x="298" y="785"/>
                    </a:cubicBezTo>
                    <a:cubicBezTo>
                      <a:pt x="143" y="617"/>
                      <a:pt x="46" y="458"/>
                      <a:pt x="18" y="326"/>
                    </a:cubicBezTo>
                    <a:cubicBezTo>
                      <a:pt x="0" y="245"/>
                      <a:pt x="9" y="176"/>
                      <a:pt x="45" y="121"/>
                    </a:cubicBezTo>
                    <a:cubicBezTo>
                      <a:pt x="98" y="42"/>
                      <a:pt x="204" y="0"/>
                      <a:pt x="353" y="0"/>
                    </a:cubicBezTo>
                    <a:cubicBezTo>
                      <a:pt x="641" y="0"/>
                      <a:pt x="1067" y="157"/>
                      <a:pt x="1465" y="409"/>
                    </a:cubicBezTo>
                    <a:cubicBezTo>
                      <a:pt x="1698" y="558"/>
                      <a:pt x="1905" y="726"/>
                      <a:pt x="2063" y="897"/>
                    </a:cubicBezTo>
                    <a:cubicBezTo>
                      <a:pt x="2217" y="1066"/>
                      <a:pt x="2314" y="1224"/>
                      <a:pt x="2343" y="1356"/>
                    </a:cubicBezTo>
                    <a:cubicBezTo>
                      <a:pt x="2360" y="1438"/>
                      <a:pt x="2351" y="1507"/>
                      <a:pt x="2315" y="1562"/>
                    </a:cubicBezTo>
                    <a:cubicBezTo>
                      <a:pt x="2262" y="1641"/>
                      <a:pt x="2156" y="1683"/>
                      <a:pt x="2008" y="1683"/>
                    </a:cubicBezTo>
                    <a:close/>
                    <a:moveTo>
                      <a:pt x="353" y="29"/>
                    </a:moveTo>
                    <a:cubicBezTo>
                      <a:pt x="214" y="29"/>
                      <a:pt x="116" y="67"/>
                      <a:pt x="70" y="137"/>
                    </a:cubicBezTo>
                    <a:cubicBezTo>
                      <a:pt x="38" y="185"/>
                      <a:pt x="30" y="246"/>
                      <a:pt x="46" y="320"/>
                    </a:cubicBezTo>
                    <a:cubicBezTo>
                      <a:pt x="103" y="583"/>
                      <a:pt x="450" y="956"/>
                      <a:pt x="911" y="1248"/>
                    </a:cubicBezTo>
                    <a:cubicBezTo>
                      <a:pt x="1305" y="1498"/>
                      <a:pt x="1725" y="1653"/>
                      <a:pt x="2008" y="1653"/>
                    </a:cubicBezTo>
                    <a:cubicBezTo>
                      <a:pt x="2146" y="1653"/>
                      <a:pt x="2244" y="1616"/>
                      <a:pt x="2290" y="1545"/>
                    </a:cubicBezTo>
                    <a:cubicBezTo>
                      <a:pt x="2322" y="1498"/>
                      <a:pt x="2330" y="1436"/>
                      <a:pt x="2314" y="1362"/>
                    </a:cubicBezTo>
                    <a:cubicBezTo>
                      <a:pt x="2258" y="1100"/>
                      <a:pt x="1910" y="727"/>
                      <a:pt x="1449" y="434"/>
                    </a:cubicBezTo>
                    <a:cubicBezTo>
                      <a:pt x="1056" y="184"/>
                      <a:pt x="635" y="29"/>
                      <a:pt x="353" y="29"/>
                    </a:cubicBezTo>
                    <a:close/>
                  </a:path>
                </a:pathLst>
              </a:custGeom>
              <a:solidFill>
                <a:srgbClr val="3A5624"/>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4" name="Freeform 7">
                <a:extLst>
                  <a:ext uri="{FF2B5EF4-FFF2-40B4-BE49-F238E27FC236}">
                    <a16:creationId xmlns:a16="http://schemas.microsoft.com/office/drawing/2014/main" id="{D64F36C0-675E-4451-71C9-5E6A362F5695}"/>
                  </a:ext>
                </a:extLst>
              </p:cNvPr>
              <p:cNvSpPr>
                <a:spLocks noEditPoints="1"/>
              </p:cNvSpPr>
              <p:nvPr/>
            </p:nvSpPr>
            <p:spPr bwMode="auto">
              <a:xfrm>
                <a:off x="3897731" y="2367298"/>
                <a:ext cx="4235656" cy="3116758"/>
              </a:xfrm>
              <a:custGeom>
                <a:avLst/>
                <a:gdLst>
                  <a:gd name="T0" fmla="*/ 353 w 2360"/>
                  <a:gd name="T1" fmla="*/ 1683 h 1683"/>
                  <a:gd name="T2" fmla="*/ 353 w 2360"/>
                  <a:gd name="T3" fmla="*/ 1683 h 1683"/>
                  <a:gd name="T4" fmla="*/ 45 w 2360"/>
                  <a:gd name="T5" fmla="*/ 1562 h 1683"/>
                  <a:gd name="T6" fmla="*/ 18 w 2360"/>
                  <a:gd name="T7" fmla="*/ 1356 h 1683"/>
                  <a:gd name="T8" fmla="*/ 298 w 2360"/>
                  <a:gd name="T9" fmla="*/ 897 h 1683"/>
                  <a:gd name="T10" fmla="*/ 895 w 2360"/>
                  <a:gd name="T11" fmla="*/ 409 h 1683"/>
                  <a:gd name="T12" fmla="*/ 2007 w 2360"/>
                  <a:gd name="T13" fmla="*/ 0 h 1683"/>
                  <a:gd name="T14" fmla="*/ 2315 w 2360"/>
                  <a:gd name="T15" fmla="*/ 121 h 1683"/>
                  <a:gd name="T16" fmla="*/ 2343 w 2360"/>
                  <a:gd name="T17" fmla="*/ 326 h 1683"/>
                  <a:gd name="T18" fmla="*/ 2063 w 2360"/>
                  <a:gd name="T19" fmla="*/ 785 h 1683"/>
                  <a:gd name="T20" fmla="*/ 1465 w 2360"/>
                  <a:gd name="T21" fmla="*/ 1273 h 1683"/>
                  <a:gd name="T22" fmla="*/ 353 w 2360"/>
                  <a:gd name="T23" fmla="*/ 1683 h 1683"/>
                  <a:gd name="T24" fmla="*/ 2007 w 2360"/>
                  <a:gd name="T25" fmla="*/ 29 h 1683"/>
                  <a:gd name="T26" fmla="*/ 911 w 2360"/>
                  <a:gd name="T27" fmla="*/ 434 h 1683"/>
                  <a:gd name="T28" fmla="*/ 46 w 2360"/>
                  <a:gd name="T29" fmla="*/ 1362 h 1683"/>
                  <a:gd name="T30" fmla="*/ 70 w 2360"/>
                  <a:gd name="T31" fmla="*/ 1545 h 1683"/>
                  <a:gd name="T32" fmla="*/ 353 w 2360"/>
                  <a:gd name="T33" fmla="*/ 1653 h 1683"/>
                  <a:gd name="T34" fmla="*/ 353 w 2360"/>
                  <a:gd name="T35" fmla="*/ 1653 h 1683"/>
                  <a:gd name="T36" fmla="*/ 1449 w 2360"/>
                  <a:gd name="T37" fmla="*/ 1248 h 1683"/>
                  <a:gd name="T38" fmla="*/ 2314 w 2360"/>
                  <a:gd name="T39" fmla="*/ 320 h 1683"/>
                  <a:gd name="T40" fmla="*/ 2290 w 2360"/>
                  <a:gd name="T41" fmla="*/ 137 h 1683"/>
                  <a:gd name="T42" fmla="*/ 2007 w 2360"/>
                  <a:gd name="T43" fmla="*/ 29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0" h="1683">
                    <a:moveTo>
                      <a:pt x="353" y="1683"/>
                    </a:moveTo>
                    <a:cubicBezTo>
                      <a:pt x="353" y="1683"/>
                      <a:pt x="353" y="1683"/>
                      <a:pt x="353" y="1683"/>
                    </a:cubicBezTo>
                    <a:cubicBezTo>
                      <a:pt x="204" y="1683"/>
                      <a:pt x="98" y="1641"/>
                      <a:pt x="45" y="1562"/>
                    </a:cubicBezTo>
                    <a:cubicBezTo>
                      <a:pt x="9" y="1507"/>
                      <a:pt x="0" y="1438"/>
                      <a:pt x="18" y="1356"/>
                    </a:cubicBezTo>
                    <a:cubicBezTo>
                      <a:pt x="46" y="1224"/>
                      <a:pt x="143" y="1066"/>
                      <a:pt x="298" y="897"/>
                    </a:cubicBezTo>
                    <a:cubicBezTo>
                      <a:pt x="455" y="726"/>
                      <a:pt x="662" y="558"/>
                      <a:pt x="895" y="409"/>
                    </a:cubicBezTo>
                    <a:cubicBezTo>
                      <a:pt x="1293" y="157"/>
                      <a:pt x="1719" y="0"/>
                      <a:pt x="2007" y="0"/>
                    </a:cubicBezTo>
                    <a:cubicBezTo>
                      <a:pt x="2156" y="0"/>
                      <a:pt x="2262" y="42"/>
                      <a:pt x="2315" y="121"/>
                    </a:cubicBezTo>
                    <a:cubicBezTo>
                      <a:pt x="2351" y="176"/>
                      <a:pt x="2360" y="245"/>
                      <a:pt x="2343" y="326"/>
                    </a:cubicBezTo>
                    <a:cubicBezTo>
                      <a:pt x="2314" y="458"/>
                      <a:pt x="2217" y="617"/>
                      <a:pt x="2063" y="785"/>
                    </a:cubicBezTo>
                    <a:cubicBezTo>
                      <a:pt x="1905" y="956"/>
                      <a:pt x="1698" y="1125"/>
                      <a:pt x="1465" y="1273"/>
                    </a:cubicBezTo>
                    <a:cubicBezTo>
                      <a:pt x="1067" y="1526"/>
                      <a:pt x="641" y="1683"/>
                      <a:pt x="353" y="1683"/>
                    </a:cubicBezTo>
                    <a:close/>
                    <a:moveTo>
                      <a:pt x="2007" y="29"/>
                    </a:moveTo>
                    <a:cubicBezTo>
                      <a:pt x="1725" y="29"/>
                      <a:pt x="1305" y="184"/>
                      <a:pt x="911" y="434"/>
                    </a:cubicBezTo>
                    <a:cubicBezTo>
                      <a:pt x="450" y="727"/>
                      <a:pt x="102" y="1100"/>
                      <a:pt x="46" y="1362"/>
                    </a:cubicBezTo>
                    <a:cubicBezTo>
                      <a:pt x="30" y="1436"/>
                      <a:pt x="38" y="1498"/>
                      <a:pt x="70" y="1545"/>
                    </a:cubicBezTo>
                    <a:cubicBezTo>
                      <a:pt x="116" y="1616"/>
                      <a:pt x="214" y="1653"/>
                      <a:pt x="353" y="1653"/>
                    </a:cubicBezTo>
                    <a:cubicBezTo>
                      <a:pt x="353" y="1653"/>
                      <a:pt x="353" y="1653"/>
                      <a:pt x="353" y="1653"/>
                    </a:cubicBezTo>
                    <a:cubicBezTo>
                      <a:pt x="635" y="1653"/>
                      <a:pt x="1056" y="1498"/>
                      <a:pt x="1449" y="1248"/>
                    </a:cubicBezTo>
                    <a:cubicBezTo>
                      <a:pt x="1910" y="956"/>
                      <a:pt x="2258" y="583"/>
                      <a:pt x="2314" y="320"/>
                    </a:cubicBezTo>
                    <a:cubicBezTo>
                      <a:pt x="2330" y="246"/>
                      <a:pt x="2322" y="185"/>
                      <a:pt x="2290" y="137"/>
                    </a:cubicBezTo>
                    <a:cubicBezTo>
                      <a:pt x="2244" y="67"/>
                      <a:pt x="2146" y="29"/>
                      <a:pt x="2007" y="29"/>
                    </a:cubicBezTo>
                    <a:close/>
                  </a:path>
                </a:pathLst>
              </a:custGeom>
              <a:solidFill>
                <a:srgbClr val="00B0F0"/>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5" name="Oval 8">
                <a:extLst>
                  <a:ext uri="{FF2B5EF4-FFF2-40B4-BE49-F238E27FC236}">
                    <a16:creationId xmlns:a16="http://schemas.microsoft.com/office/drawing/2014/main" id="{BB4820D1-5796-DDFB-8C19-480C10D74CF4}"/>
                  </a:ext>
                </a:extLst>
              </p:cNvPr>
              <p:cNvSpPr>
                <a:spLocks noChangeArrowheads="1"/>
              </p:cNvSpPr>
              <p:nvPr/>
            </p:nvSpPr>
            <p:spPr bwMode="auto">
              <a:xfrm>
                <a:off x="5388909" y="3277561"/>
                <a:ext cx="1254332" cy="1269456"/>
              </a:xfrm>
              <a:prstGeom prst="ellipse">
                <a:avLst/>
              </a:prstGeom>
              <a:solidFill>
                <a:srgbClr val="D6850C"/>
              </a:solidFill>
              <a:ln>
                <a:noFill/>
              </a:ln>
            </p:spPr>
            <p:txBody>
              <a:bodyPr vert="horz" wrap="square" lIns="91440" tIns="45720" rIns="91440" bIns="45720" numCol="1"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6" name="Oval 11">
                <a:extLst>
                  <a:ext uri="{FF2B5EF4-FFF2-40B4-BE49-F238E27FC236}">
                    <a16:creationId xmlns:a16="http://schemas.microsoft.com/office/drawing/2014/main" id="{2808353D-53E9-C201-9DD0-A16AE2D03E9B}"/>
                  </a:ext>
                </a:extLst>
              </p:cNvPr>
              <p:cNvSpPr>
                <a:spLocks noChangeArrowheads="1"/>
              </p:cNvSpPr>
              <p:nvPr/>
            </p:nvSpPr>
            <p:spPr bwMode="auto">
              <a:xfrm>
                <a:off x="5780359" y="1319514"/>
                <a:ext cx="470399" cy="475492"/>
              </a:xfrm>
              <a:prstGeom prst="ellipse">
                <a:avLst/>
              </a:prstGeom>
              <a:solidFill>
                <a:srgbClr val="D6850C"/>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Oval 15">
                <a:extLst>
                  <a:ext uri="{FF2B5EF4-FFF2-40B4-BE49-F238E27FC236}">
                    <a16:creationId xmlns:a16="http://schemas.microsoft.com/office/drawing/2014/main" id="{B9369DBF-DA50-0F2B-1C22-3B1488375F29}"/>
                  </a:ext>
                </a:extLst>
              </p:cNvPr>
              <p:cNvSpPr>
                <a:spLocks noChangeArrowheads="1"/>
              </p:cNvSpPr>
              <p:nvPr/>
            </p:nvSpPr>
            <p:spPr bwMode="auto">
              <a:xfrm>
                <a:off x="3845578" y="2482312"/>
                <a:ext cx="292081" cy="295244"/>
              </a:xfrm>
              <a:prstGeom prst="ellipse">
                <a:avLst/>
              </a:prstGeom>
              <a:solidFill>
                <a:srgbClr val="3A5625"/>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58" name="Straight Connector 34">
                <a:extLst>
                  <a:ext uri="{FF2B5EF4-FFF2-40B4-BE49-F238E27FC236}">
                    <a16:creationId xmlns:a16="http://schemas.microsoft.com/office/drawing/2014/main" id="{3F744240-5190-0344-A89F-53DDA9F46371}"/>
                  </a:ext>
                </a:extLst>
              </p:cNvPr>
              <p:cNvCxnSpPr>
                <a:cxnSpLocks/>
              </p:cNvCxnSpPr>
              <p:nvPr/>
            </p:nvCxnSpPr>
            <p:spPr>
              <a:xfrm flipV="1">
                <a:off x="6318220" y="1497914"/>
                <a:ext cx="2652996" cy="26315"/>
              </a:xfrm>
              <a:prstGeom prst="line">
                <a:avLst/>
              </a:prstGeom>
              <a:noFill/>
              <a:ln w="38100" cap="rnd" cmpd="sng" algn="ctr">
                <a:solidFill>
                  <a:srgbClr val="D6850C"/>
                </a:solidFill>
                <a:prstDash val="solid"/>
                <a:tailEnd type="oval" w="lg" len="lg"/>
              </a:ln>
              <a:effectLst/>
            </p:spPr>
          </p:cxnSp>
          <p:cxnSp>
            <p:nvCxnSpPr>
              <p:cNvPr id="60" name="Straight Connector 41">
                <a:extLst>
                  <a:ext uri="{FF2B5EF4-FFF2-40B4-BE49-F238E27FC236}">
                    <a16:creationId xmlns:a16="http://schemas.microsoft.com/office/drawing/2014/main" id="{6C808C14-5876-F4B8-16EA-8D72776BDAF5}"/>
                  </a:ext>
                </a:extLst>
              </p:cNvPr>
              <p:cNvCxnSpPr>
                <a:cxnSpLocks/>
              </p:cNvCxnSpPr>
              <p:nvPr/>
            </p:nvCxnSpPr>
            <p:spPr>
              <a:xfrm>
                <a:off x="8208578" y="5259975"/>
                <a:ext cx="695177" cy="0"/>
              </a:xfrm>
              <a:prstGeom prst="line">
                <a:avLst/>
              </a:prstGeom>
              <a:noFill/>
              <a:ln w="38100" cap="rnd" cmpd="sng" algn="ctr">
                <a:solidFill>
                  <a:srgbClr val="3A5624"/>
                </a:solidFill>
                <a:prstDash val="solid"/>
                <a:tailEnd type="oval" w="lg" len="lg"/>
              </a:ln>
              <a:effectLst/>
            </p:spPr>
          </p:cxnSp>
          <p:sp>
            <p:nvSpPr>
              <p:cNvPr id="3" name="Oval 14">
                <a:extLst>
                  <a:ext uri="{FF2B5EF4-FFF2-40B4-BE49-F238E27FC236}">
                    <a16:creationId xmlns:a16="http://schemas.microsoft.com/office/drawing/2014/main" id="{5E11F66F-AC8C-A1BD-B848-1D17F97E89B1}"/>
                  </a:ext>
                </a:extLst>
              </p:cNvPr>
              <p:cNvSpPr>
                <a:spLocks noChangeArrowheads="1"/>
              </p:cNvSpPr>
              <p:nvPr/>
            </p:nvSpPr>
            <p:spPr bwMode="auto">
              <a:xfrm>
                <a:off x="3804401" y="4928966"/>
                <a:ext cx="292081" cy="295244"/>
              </a:xfrm>
              <a:prstGeom prst="ellipse">
                <a:avLst/>
              </a:prstGeom>
              <a:solidFill>
                <a:srgbClr val="00A3DA"/>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Oval 15">
                <a:extLst>
                  <a:ext uri="{FF2B5EF4-FFF2-40B4-BE49-F238E27FC236}">
                    <a16:creationId xmlns:a16="http://schemas.microsoft.com/office/drawing/2014/main" id="{B89E072A-50BC-890E-4091-1F8251DFD75E}"/>
                  </a:ext>
                </a:extLst>
              </p:cNvPr>
              <p:cNvSpPr>
                <a:spLocks noChangeArrowheads="1"/>
              </p:cNvSpPr>
              <p:nvPr/>
            </p:nvSpPr>
            <p:spPr bwMode="auto">
              <a:xfrm>
                <a:off x="7879775" y="5101032"/>
                <a:ext cx="292081" cy="295244"/>
              </a:xfrm>
              <a:prstGeom prst="ellipse">
                <a:avLst/>
              </a:prstGeom>
              <a:solidFill>
                <a:srgbClr val="3A5625"/>
              </a:solidFill>
              <a:ln>
                <a:noFill/>
              </a:ln>
              <a:effectLst>
                <a:outerShdw blurRad="3937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0" i="0" u="none" strike="noStrike" kern="0" cap="none" spc="0" normalizeH="0" baseline="0" noProof="0" dirty="0">
                  <a:ln>
                    <a:noFill/>
                  </a:ln>
                  <a:solidFill>
                    <a:srgbClr val="3A5625"/>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pic>
        <p:nvPicPr>
          <p:cNvPr id="4" name="Afbeelding 3">
            <a:extLst>
              <a:ext uri="{FF2B5EF4-FFF2-40B4-BE49-F238E27FC236}">
                <a16:creationId xmlns:a16="http://schemas.microsoft.com/office/drawing/2014/main" id="{DD6F6BE7-D289-0C70-6A67-9906D51CEBF1}"/>
              </a:ext>
            </a:extLst>
          </p:cNvPr>
          <p:cNvPicPr>
            <a:picLocks noChangeAspect="1"/>
          </p:cNvPicPr>
          <p:nvPr/>
        </p:nvPicPr>
        <p:blipFill>
          <a:blip r:embed="rId2"/>
          <a:stretch>
            <a:fillRect/>
          </a:stretch>
        </p:blipFill>
        <p:spPr>
          <a:xfrm>
            <a:off x="5575752" y="3470260"/>
            <a:ext cx="757614" cy="834836"/>
          </a:xfrm>
          <a:prstGeom prst="rect">
            <a:avLst/>
          </a:prstGeom>
        </p:spPr>
      </p:pic>
    </p:spTree>
    <p:extLst>
      <p:ext uri="{BB962C8B-B14F-4D97-AF65-F5344CB8AC3E}">
        <p14:creationId xmlns:p14="http://schemas.microsoft.com/office/powerpoint/2010/main" val="63989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B4BE1-1833-CF7D-AB29-9298E13D708A}"/>
              </a:ext>
            </a:extLst>
          </p:cNvPr>
          <p:cNvSpPr>
            <a:spLocks noGrp="1"/>
          </p:cNvSpPr>
          <p:nvPr>
            <p:ph type="title"/>
          </p:nvPr>
        </p:nvSpPr>
        <p:spPr/>
        <p:txBody>
          <a:bodyPr/>
          <a:lstStyle/>
          <a:p>
            <a:pPr algn="r"/>
            <a:r>
              <a:rPr lang="nl-NL" dirty="0">
                <a:solidFill>
                  <a:srgbClr val="3A5625"/>
                </a:solidFill>
              </a:rPr>
              <a:t>Onze bedoeling voor 2025 </a:t>
            </a:r>
            <a:r>
              <a:rPr lang="nl-NL" sz="2400" dirty="0">
                <a:solidFill>
                  <a:srgbClr val="3A5625"/>
                </a:solidFill>
              </a:rPr>
              <a:t>(concept)</a:t>
            </a:r>
            <a:endParaRPr lang="nl-NL" dirty="0"/>
          </a:p>
        </p:txBody>
      </p:sp>
      <p:sp>
        <p:nvSpPr>
          <p:cNvPr id="3" name="Tijdelijke aanduiding voor inhoud 2">
            <a:extLst>
              <a:ext uri="{FF2B5EF4-FFF2-40B4-BE49-F238E27FC236}">
                <a16:creationId xmlns:a16="http://schemas.microsoft.com/office/drawing/2014/main" id="{DCAB0E03-4C74-39CD-D536-50114C2E2DAC}"/>
              </a:ext>
            </a:extLst>
          </p:cNvPr>
          <p:cNvSpPr>
            <a:spLocks noGrp="1"/>
          </p:cNvSpPr>
          <p:nvPr>
            <p:ph sz="half" idx="1"/>
          </p:nvPr>
        </p:nvSpPr>
        <p:spPr>
          <a:xfrm>
            <a:off x="838200" y="2077836"/>
            <a:ext cx="5181600" cy="4508166"/>
          </a:xfrm>
        </p:spPr>
        <p:txBody>
          <a:bodyPr>
            <a:normAutofit lnSpcReduction="10000"/>
          </a:bodyPr>
          <a:lstStyle/>
          <a:p>
            <a:pPr>
              <a:lnSpc>
                <a:spcPct val="110000"/>
              </a:lnSpc>
            </a:pPr>
            <a:r>
              <a:rPr lang="nl-NL" sz="1200" b="1" dirty="0">
                <a:solidFill>
                  <a:srgbClr val="D6850C"/>
                </a:solidFill>
              </a:rPr>
              <a:t>Plek in de oncologische zorgketen Salland</a:t>
            </a:r>
          </a:p>
          <a:p>
            <a:pPr>
              <a:lnSpc>
                <a:spcPct val="110000"/>
              </a:lnSpc>
            </a:pPr>
            <a:r>
              <a:rPr lang="nl-NL" sz="1200" dirty="0"/>
              <a:t>	</a:t>
            </a:r>
            <a:r>
              <a:rPr lang="nl-NL" sz="1200" i="1" dirty="0">
                <a:solidFill>
                  <a:srgbClr val="3A5625"/>
                </a:solidFill>
              </a:rPr>
              <a:t>Meer bekendheid in de regio</a:t>
            </a:r>
          </a:p>
          <a:p>
            <a:pPr>
              <a:lnSpc>
                <a:spcPct val="110000"/>
              </a:lnSpc>
            </a:pPr>
            <a:r>
              <a:rPr lang="nl-NL" sz="1200" i="1" dirty="0">
                <a:solidFill>
                  <a:srgbClr val="3A5625"/>
                </a:solidFill>
              </a:rPr>
              <a:t>	Meer bekendheid bij professionals</a:t>
            </a:r>
          </a:p>
          <a:p>
            <a:pPr>
              <a:lnSpc>
                <a:spcPct val="110000"/>
              </a:lnSpc>
            </a:pPr>
            <a:r>
              <a:rPr lang="nl-NL" sz="1200" i="1" dirty="0">
                <a:solidFill>
                  <a:srgbClr val="3A5625"/>
                </a:solidFill>
              </a:rPr>
              <a:t>	Maatschappelijke impact vergroten</a:t>
            </a:r>
          </a:p>
          <a:p>
            <a:pPr>
              <a:lnSpc>
                <a:spcPct val="110000"/>
              </a:lnSpc>
            </a:pPr>
            <a:r>
              <a:rPr lang="nl-NL" sz="1200" i="1" dirty="0">
                <a:solidFill>
                  <a:srgbClr val="3A5625"/>
                </a:solidFill>
              </a:rPr>
              <a:t>	Zichtbaar in oncologische netwerken</a:t>
            </a:r>
          </a:p>
          <a:p>
            <a:pPr>
              <a:lnSpc>
                <a:spcPct val="110000"/>
              </a:lnSpc>
            </a:pPr>
            <a:r>
              <a:rPr lang="nl-NL" sz="1200" b="1" dirty="0">
                <a:solidFill>
                  <a:srgbClr val="D6850C"/>
                </a:solidFill>
              </a:rPr>
              <a:t>Mensen</a:t>
            </a:r>
          </a:p>
          <a:p>
            <a:pPr>
              <a:lnSpc>
                <a:spcPct val="110000"/>
              </a:lnSpc>
            </a:pPr>
            <a:r>
              <a:rPr lang="nl-NL" sz="1200" dirty="0">
                <a:solidFill>
                  <a:srgbClr val="3A5625"/>
                </a:solidFill>
              </a:rPr>
              <a:t>	</a:t>
            </a:r>
            <a:r>
              <a:rPr lang="nl-NL" sz="1200" b="1" i="1" dirty="0">
                <a:solidFill>
                  <a:srgbClr val="3A5625"/>
                </a:solidFill>
              </a:rPr>
              <a:t>Betaalde KWF coördinator aanstellen</a:t>
            </a:r>
          </a:p>
          <a:p>
            <a:pPr>
              <a:lnSpc>
                <a:spcPct val="110000"/>
              </a:lnSpc>
            </a:pPr>
            <a:r>
              <a:rPr lang="nl-NL" sz="1200" i="1" dirty="0">
                <a:solidFill>
                  <a:srgbClr val="3A5625"/>
                </a:solidFill>
              </a:rPr>
              <a:t>	Werken aan groepsgevoel, community</a:t>
            </a:r>
          </a:p>
          <a:p>
            <a:pPr>
              <a:lnSpc>
                <a:spcPct val="110000"/>
              </a:lnSpc>
            </a:pPr>
            <a:r>
              <a:rPr lang="nl-NL" sz="1200" i="1" dirty="0">
                <a:solidFill>
                  <a:srgbClr val="3A5625"/>
                </a:solidFill>
              </a:rPr>
              <a:t>	Iedere vrijwilliger gaat </a:t>
            </a:r>
            <a:r>
              <a:rPr lang="nl-NL" sz="1200" b="1" i="1" dirty="0">
                <a:solidFill>
                  <a:srgbClr val="3A5625"/>
                </a:solidFill>
              </a:rPr>
              <a:t>IPSO opleiding </a:t>
            </a:r>
            <a:r>
              <a:rPr lang="nl-NL" sz="1200" i="1" dirty="0">
                <a:solidFill>
                  <a:srgbClr val="3A5625"/>
                </a:solidFill>
              </a:rPr>
              <a:t>volgen</a:t>
            </a:r>
            <a:endParaRPr lang="nl-NL" sz="1200" dirty="0"/>
          </a:p>
          <a:p>
            <a:pPr>
              <a:lnSpc>
                <a:spcPct val="110000"/>
              </a:lnSpc>
            </a:pPr>
            <a:r>
              <a:rPr lang="nl-NL" sz="1200" b="1" dirty="0">
                <a:solidFill>
                  <a:srgbClr val="D6850C"/>
                </a:solidFill>
              </a:rPr>
              <a:t>Bedrijfsvoering</a:t>
            </a:r>
            <a:r>
              <a:rPr lang="nl-NL" sz="1200" dirty="0"/>
              <a:t> </a:t>
            </a:r>
          </a:p>
          <a:p>
            <a:pPr>
              <a:lnSpc>
                <a:spcPct val="110000"/>
              </a:lnSpc>
            </a:pPr>
            <a:r>
              <a:rPr lang="nl-NL" sz="1200" dirty="0"/>
              <a:t>	</a:t>
            </a:r>
            <a:r>
              <a:rPr lang="nl-NL" sz="1200" b="1" i="1" dirty="0">
                <a:solidFill>
                  <a:srgbClr val="3A5625"/>
                </a:solidFill>
              </a:rPr>
              <a:t>IPSO lidmaatschap verdienen</a:t>
            </a:r>
          </a:p>
          <a:p>
            <a:pPr>
              <a:lnSpc>
                <a:spcPct val="110000"/>
              </a:lnSpc>
            </a:pPr>
            <a:r>
              <a:rPr lang="nl-NL" sz="1200" i="1" dirty="0">
                <a:solidFill>
                  <a:srgbClr val="3A5625"/>
                </a:solidFill>
              </a:rPr>
              <a:t>	Kwaliteit SIOS bewaken</a:t>
            </a:r>
          </a:p>
          <a:p>
            <a:pPr>
              <a:lnSpc>
                <a:spcPct val="110000"/>
              </a:lnSpc>
            </a:pPr>
            <a:r>
              <a:rPr lang="nl-NL" sz="1200" i="1" dirty="0">
                <a:solidFill>
                  <a:srgbClr val="3A5625"/>
                </a:solidFill>
              </a:rPr>
              <a:t>	Kwaliteit vrijwilligers borgen</a:t>
            </a:r>
          </a:p>
          <a:p>
            <a:pPr>
              <a:lnSpc>
                <a:spcPct val="110000"/>
              </a:lnSpc>
            </a:pPr>
            <a:r>
              <a:rPr lang="nl-NL" sz="1200" i="1" dirty="0">
                <a:solidFill>
                  <a:srgbClr val="3A5625"/>
                </a:solidFill>
              </a:rPr>
              <a:t>	Samenwerking in de regio vergroten</a:t>
            </a:r>
          </a:p>
          <a:p>
            <a:endParaRPr lang="nl-NL" sz="1400" dirty="0"/>
          </a:p>
        </p:txBody>
      </p:sp>
      <p:sp>
        <p:nvSpPr>
          <p:cNvPr id="7" name="Tijdelijke aanduiding voor inhoud 6">
            <a:extLst>
              <a:ext uri="{FF2B5EF4-FFF2-40B4-BE49-F238E27FC236}">
                <a16:creationId xmlns:a16="http://schemas.microsoft.com/office/drawing/2014/main" id="{5D03539C-D16B-3695-0D6D-F3CA4D553AF0}"/>
              </a:ext>
            </a:extLst>
          </p:cNvPr>
          <p:cNvSpPr>
            <a:spLocks noGrp="1"/>
          </p:cNvSpPr>
          <p:nvPr>
            <p:ph sz="half" idx="2"/>
          </p:nvPr>
        </p:nvSpPr>
        <p:spPr>
          <a:xfrm>
            <a:off x="6600463" y="2077836"/>
            <a:ext cx="5181600" cy="4508166"/>
          </a:xfrm>
        </p:spPr>
        <p:txBody>
          <a:bodyPr>
            <a:normAutofit lnSpcReduction="10000"/>
          </a:bodyPr>
          <a:lstStyle/>
          <a:p>
            <a:pPr>
              <a:lnSpc>
                <a:spcPct val="100000"/>
              </a:lnSpc>
            </a:pPr>
            <a:r>
              <a:rPr lang="nl-NL" sz="1200" b="1" dirty="0">
                <a:solidFill>
                  <a:srgbClr val="D6850C"/>
                </a:solidFill>
              </a:rPr>
              <a:t>Aanbod</a:t>
            </a:r>
          </a:p>
          <a:p>
            <a:pPr>
              <a:lnSpc>
                <a:spcPct val="100000"/>
              </a:lnSpc>
            </a:pPr>
            <a:r>
              <a:rPr lang="nl-NL" sz="1200" dirty="0"/>
              <a:t>	</a:t>
            </a:r>
            <a:r>
              <a:rPr lang="nl-NL" sz="1200" i="1" dirty="0">
                <a:solidFill>
                  <a:srgbClr val="3A5625"/>
                </a:solidFill>
              </a:rPr>
              <a:t>Behoefte gericht ontwikkelen</a:t>
            </a:r>
          </a:p>
          <a:p>
            <a:pPr>
              <a:lnSpc>
                <a:spcPct val="100000"/>
              </a:lnSpc>
            </a:pPr>
            <a:r>
              <a:rPr lang="nl-NL" sz="1200" i="1" dirty="0">
                <a:solidFill>
                  <a:srgbClr val="3A5625"/>
                </a:solidFill>
              </a:rPr>
              <a:t>	Meer </a:t>
            </a:r>
            <a:r>
              <a:rPr lang="nl-NL" sz="1200" b="1" i="1" dirty="0">
                <a:solidFill>
                  <a:srgbClr val="3A5625"/>
                </a:solidFill>
              </a:rPr>
              <a:t>fysieke activiteiten</a:t>
            </a:r>
            <a:r>
              <a:rPr lang="nl-NL" sz="1200" i="1" dirty="0">
                <a:solidFill>
                  <a:srgbClr val="3A5625"/>
                </a:solidFill>
              </a:rPr>
              <a:t> ontwikkelen</a:t>
            </a:r>
          </a:p>
          <a:p>
            <a:pPr>
              <a:lnSpc>
                <a:spcPct val="100000"/>
              </a:lnSpc>
            </a:pPr>
            <a:r>
              <a:rPr lang="nl-NL" sz="1200" i="1" dirty="0">
                <a:solidFill>
                  <a:srgbClr val="3A5625"/>
                </a:solidFill>
              </a:rPr>
              <a:t>	Oog voor persoonlijke wensen uitbreiden</a:t>
            </a:r>
          </a:p>
          <a:p>
            <a:pPr>
              <a:lnSpc>
                <a:spcPct val="100000"/>
              </a:lnSpc>
            </a:pPr>
            <a:r>
              <a:rPr lang="nl-NL" sz="1200" b="1" dirty="0">
                <a:solidFill>
                  <a:srgbClr val="D6850C"/>
                </a:solidFill>
              </a:rPr>
              <a:t>Locatie</a:t>
            </a:r>
          </a:p>
          <a:p>
            <a:pPr>
              <a:lnSpc>
                <a:spcPct val="100000"/>
              </a:lnSpc>
            </a:pPr>
            <a:r>
              <a:rPr lang="nl-NL" sz="1200" dirty="0">
                <a:solidFill>
                  <a:srgbClr val="3A5625"/>
                </a:solidFill>
              </a:rPr>
              <a:t>	</a:t>
            </a:r>
            <a:r>
              <a:rPr lang="nl-NL" sz="1200" i="1" dirty="0">
                <a:solidFill>
                  <a:srgbClr val="3A5625"/>
                </a:solidFill>
              </a:rPr>
              <a:t>Toegankelijkheid vergroten</a:t>
            </a:r>
          </a:p>
          <a:p>
            <a:pPr>
              <a:lnSpc>
                <a:spcPct val="100000"/>
              </a:lnSpc>
            </a:pPr>
            <a:r>
              <a:rPr lang="nl-NL" sz="1200" i="1" dirty="0">
                <a:solidFill>
                  <a:srgbClr val="3A5625"/>
                </a:solidFill>
              </a:rPr>
              <a:t>	Mogelijkheden voor </a:t>
            </a:r>
            <a:r>
              <a:rPr lang="nl-NL" sz="1200" b="1" i="1" dirty="0">
                <a:solidFill>
                  <a:srgbClr val="3A5625"/>
                </a:solidFill>
              </a:rPr>
              <a:t>uitbreiding</a:t>
            </a:r>
            <a:r>
              <a:rPr lang="nl-NL" sz="1200" i="1" dirty="0">
                <a:solidFill>
                  <a:srgbClr val="3A5625"/>
                </a:solidFill>
              </a:rPr>
              <a:t> onderzoeken</a:t>
            </a:r>
          </a:p>
          <a:p>
            <a:pPr>
              <a:lnSpc>
                <a:spcPct val="100000"/>
              </a:lnSpc>
            </a:pPr>
            <a:r>
              <a:rPr lang="nl-NL" sz="1200" b="1" dirty="0">
                <a:solidFill>
                  <a:srgbClr val="D6850C"/>
                </a:solidFill>
              </a:rPr>
              <a:t>Imago</a:t>
            </a:r>
          </a:p>
          <a:p>
            <a:pPr>
              <a:lnSpc>
                <a:spcPct val="100000"/>
              </a:lnSpc>
            </a:pPr>
            <a:r>
              <a:rPr lang="nl-NL" sz="1200" b="1" dirty="0">
                <a:solidFill>
                  <a:srgbClr val="D6850C"/>
                </a:solidFill>
              </a:rPr>
              <a:t>	</a:t>
            </a:r>
            <a:r>
              <a:rPr lang="nl-NL" sz="1200" i="1" dirty="0">
                <a:solidFill>
                  <a:srgbClr val="3A5625"/>
                </a:solidFill>
              </a:rPr>
              <a:t>Vergroten regionale bekendheid</a:t>
            </a:r>
          </a:p>
          <a:p>
            <a:pPr>
              <a:lnSpc>
                <a:spcPct val="100000"/>
              </a:lnSpc>
            </a:pPr>
            <a:r>
              <a:rPr lang="nl-NL" sz="1200" i="1" dirty="0">
                <a:solidFill>
                  <a:srgbClr val="3A5625"/>
                </a:solidFill>
              </a:rPr>
              <a:t>	Veel free publicity realiseren</a:t>
            </a:r>
          </a:p>
          <a:p>
            <a:pPr>
              <a:lnSpc>
                <a:spcPct val="100000"/>
              </a:lnSpc>
            </a:pPr>
            <a:r>
              <a:rPr lang="nl-NL" sz="1200" i="1" dirty="0">
                <a:solidFill>
                  <a:srgbClr val="D6850C"/>
                </a:solidFill>
              </a:rPr>
              <a:t>	</a:t>
            </a:r>
            <a:r>
              <a:rPr lang="nl-NL" sz="1200" i="1" dirty="0">
                <a:solidFill>
                  <a:srgbClr val="3A5625"/>
                </a:solidFill>
              </a:rPr>
              <a:t> </a:t>
            </a:r>
            <a:r>
              <a:rPr lang="nl-NL" sz="1200" b="1" i="1" dirty="0">
                <a:solidFill>
                  <a:srgbClr val="3A5625"/>
                </a:solidFill>
              </a:rPr>
              <a:t>Symposia</a:t>
            </a:r>
            <a:r>
              <a:rPr lang="nl-NL" sz="1200" i="1" dirty="0">
                <a:solidFill>
                  <a:srgbClr val="3A5625"/>
                </a:solidFill>
              </a:rPr>
              <a:t> organiseren (religie, informele zorg)</a:t>
            </a:r>
          </a:p>
          <a:p>
            <a:pPr>
              <a:lnSpc>
                <a:spcPct val="100000"/>
              </a:lnSpc>
            </a:pPr>
            <a:r>
              <a:rPr lang="nl-NL" sz="1200" i="1" dirty="0">
                <a:solidFill>
                  <a:srgbClr val="3A5625"/>
                </a:solidFill>
              </a:rPr>
              <a:t>	Duurzaamheid in projecten </a:t>
            </a:r>
            <a:endParaRPr lang="nl-NL" sz="1200" dirty="0"/>
          </a:p>
          <a:p>
            <a:pPr>
              <a:lnSpc>
                <a:spcPct val="100000"/>
              </a:lnSpc>
            </a:pPr>
            <a:r>
              <a:rPr lang="nl-NL" sz="1200" b="1" dirty="0">
                <a:solidFill>
                  <a:srgbClr val="D6850C"/>
                </a:solidFill>
              </a:rPr>
              <a:t>Financiën</a:t>
            </a:r>
            <a:r>
              <a:rPr lang="nl-NL" sz="1200" dirty="0"/>
              <a:t> </a:t>
            </a:r>
          </a:p>
          <a:p>
            <a:pPr>
              <a:lnSpc>
                <a:spcPct val="100000"/>
              </a:lnSpc>
            </a:pPr>
            <a:r>
              <a:rPr lang="nl-NL" sz="1200" dirty="0"/>
              <a:t>	</a:t>
            </a:r>
            <a:r>
              <a:rPr lang="nl-NL" sz="1200" b="1" i="1" dirty="0">
                <a:solidFill>
                  <a:srgbClr val="3A5625"/>
                </a:solidFill>
              </a:rPr>
              <a:t>Borgen</a:t>
            </a:r>
            <a:r>
              <a:rPr lang="nl-NL" sz="1200" i="1" dirty="0">
                <a:solidFill>
                  <a:srgbClr val="3A5625"/>
                </a:solidFill>
              </a:rPr>
              <a:t> van inkomsten door meer jaren afspraken</a:t>
            </a:r>
          </a:p>
          <a:p>
            <a:pPr>
              <a:lnSpc>
                <a:spcPct val="100000"/>
              </a:lnSpc>
            </a:pPr>
            <a:r>
              <a:rPr lang="nl-NL" sz="1200" i="1" dirty="0">
                <a:solidFill>
                  <a:srgbClr val="3A5625"/>
                </a:solidFill>
              </a:rPr>
              <a:t>	Vergroten van inkomsten</a:t>
            </a:r>
          </a:p>
        </p:txBody>
      </p:sp>
      <p:sp>
        <p:nvSpPr>
          <p:cNvPr id="8" name="Tijdelijke aanduiding voor tekst 2">
            <a:extLst>
              <a:ext uri="{FF2B5EF4-FFF2-40B4-BE49-F238E27FC236}">
                <a16:creationId xmlns:a16="http://schemas.microsoft.com/office/drawing/2014/main" id="{8280AB90-D4F1-7194-AA7F-AEE24E4B138D}"/>
              </a:ext>
            </a:extLst>
          </p:cNvPr>
          <p:cNvSpPr txBox="1">
            <a:spLocks/>
          </p:cNvSpPr>
          <p:nvPr/>
        </p:nvSpPr>
        <p:spPr>
          <a:xfrm>
            <a:off x="838200" y="1160405"/>
            <a:ext cx="10512425" cy="52084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2400" b="1" i="1" dirty="0">
                <a:solidFill>
                  <a:srgbClr val="D6850C"/>
                </a:solidFill>
              </a:rPr>
              <a:t>Een waardevolle ervaring voor onze gasten realiseren</a:t>
            </a:r>
          </a:p>
        </p:txBody>
      </p:sp>
    </p:spTree>
    <p:extLst>
      <p:ext uri="{BB962C8B-B14F-4D97-AF65-F5344CB8AC3E}">
        <p14:creationId xmlns:p14="http://schemas.microsoft.com/office/powerpoint/2010/main" val="3313685905"/>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332</Words>
  <Application>Microsoft Macintosh PowerPoint</Application>
  <PresentationFormat>Breedbeeld</PresentationFormat>
  <Paragraphs>82</Paragraphs>
  <Slides>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Aptos</vt:lpstr>
      <vt:lpstr>Arial</vt:lpstr>
      <vt:lpstr>Calibri</vt:lpstr>
      <vt:lpstr>Verdana</vt:lpstr>
      <vt:lpstr>1_Kantoorthema</vt:lpstr>
      <vt:lpstr>Jaarverslag 2024 https://ipsocentrumsalland.nl/</vt:lpstr>
      <vt:lpstr>Onze bedoeling voor 2025 (concept)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van der Heyden</dc:creator>
  <cp:lastModifiedBy>Thalita Jansen - Hauptmeijer</cp:lastModifiedBy>
  <cp:revision>3</cp:revision>
  <dcterms:created xsi:type="dcterms:W3CDTF">2025-01-17T10:11:10Z</dcterms:created>
  <dcterms:modified xsi:type="dcterms:W3CDTF">2025-06-26T12:55:16Z</dcterms:modified>
</cp:coreProperties>
</file>